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854700" cx="10375900"/>
  <p:notesSz cx="6858000" cy="9144000"/>
  <p:embeddedFontLst>
    <p:embeddedFont>
      <p:font typeface="Play"/>
      <p:regular r:id="rId47"/>
      <p:bold r:id="rId48"/>
    </p:embeddedFont>
    <p:embeddedFont>
      <p:font typeface="Poppins"/>
      <p:regular r:id="rId49"/>
      <p:bold r:id="rId50"/>
      <p:italic r:id="rId51"/>
      <p:boldItalic r:id="rId52"/>
    </p:embeddedFont>
    <p:embeddedFont>
      <p:font typeface="Atkinson Hyperlegible"/>
      <p:regular r:id="rId53"/>
      <p:bold r:id="rId54"/>
      <p:italic r:id="rId55"/>
      <p:boldItalic r:id="rId56"/>
    </p:embeddedFont>
    <p:embeddedFont>
      <p:font typeface="Comfortaa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lay-bold.fntdata"/><Relationship Id="rId47" Type="http://schemas.openxmlformats.org/officeDocument/2006/relationships/font" Target="fonts/Play-regular.fntdata"/><Relationship Id="rId49" Type="http://schemas.openxmlformats.org/officeDocument/2006/relationships/font" Target="fonts/Poppi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italic.fntdata"/><Relationship Id="rId50" Type="http://schemas.openxmlformats.org/officeDocument/2006/relationships/font" Target="fonts/Poppins-bold.fntdata"/><Relationship Id="rId53" Type="http://schemas.openxmlformats.org/officeDocument/2006/relationships/font" Target="fonts/AtkinsonHyperlegible-regular.fntdata"/><Relationship Id="rId52" Type="http://schemas.openxmlformats.org/officeDocument/2006/relationships/font" Target="fonts/Poppins-boldItalic.fntdata"/><Relationship Id="rId11" Type="http://schemas.openxmlformats.org/officeDocument/2006/relationships/slide" Target="slides/slide6.xml"/><Relationship Id="rId55" Type="http://schemas.openxmlformats.org/officeDocument/2006/relationships/font" Target="fonts/AtkinsonHyperlegible-italic.fntdata"/><Relationship Id="rId10" Type="http://schemas.openxmlformats.org/officeDocument/2006/relationships/slide" Target="slides/slide5.xml"/><Relationship Id="rId54" Type="http://schemas.openxmlformats.org/officeDocument/2006/relationships/font" Target="fonts/AtkinsonHyperlegible-bold.fntdata"/><Relationship Id="rId13" Type="http://schemas.openxmlformats.org/officeDocument/2006/relationships/slide" Target="slides/slide8.xml"/><Relationship Id="rId57" Type="http://schemas.openxmlformats.org/officeDocument/2006/relationships/font" Target="fonts/Comfortaa-regular.fntdata"/><Relationship Id="rId12" Type="http://schemas.openxmlformats.org/officeDocument/2006/relationships/slide" Target="slides/slide7.xml"/><Relationship Id="rId56" Type="http://schemas.openxmlformats.org/officeDocument/2006/relationships/font" Target="fonts/AtkinsonHyperlegibl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Comforta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f0f1d5a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f0f1d5a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f6183008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3f618300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f0f1d5a4a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f0f1d5a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hyperlink" Target="https://github.com/mikegazzaruso/autodub" TargetMode="External"/><Relationship Id="rId7" Type="http://schemas.openxmlformats.org/officeDocument/2006/relationships/image" Target="../media/image24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2.jpg"/><Relationship Id="rId6" Type="http://schemas.openxmlformats.org/officeDocument/2006/relationships/image" Target="../media/image27.jpg"/><Relationship Id="rId7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8.jpg"/><Relationship Id="rId6" Type="http://schemas.openxmlformats.org/officeDocument/2006/relationships/image" Target="../media/image42.jpg"/><Relationship Id="rId7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1" Type="http://schemas.openxmlformats.org/officeDocument/2006/relationships/image" Target="../media/image38.png"/><Relationship Id="rId10" Type="http://schemas.openxmlformats.org/officeDocument/2006/relationships/image" Target="../media/image29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1.jpg"/><Relationship Id="rId6" Type="http://schemas.openxmlformats.org/officeDocument/2006/relationships/image" Target="../media/image39.jpg"/><Relationship Id="rId7" Type="http://schemas.openxmlformats.org/officeDocument/2006/relationships/image" Target="../media/image4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hyperlink" Target="https://linktr.ee/mikegazzaruso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s://linktr.ee/mikegazzarus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1" Type="http://schemas.openxmlformats.org/officeDocument/2006/relationships/image" Target="../media/image56.png"/><Relationship Id="rId10" Type="http://schemas.openxmlformats.org/officeDocument/2006/relationships/image" Target="../media/image29.png"/><Relationship Id="rId9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5.png"/><Relationship Id="rId6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6.png"/><Relationship Id="rId6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10" Type="http://schemas.openxmlformats.org/officeDocument/2006/relationships/image" Target="../media/image62.png"/><Relationship Id="rId9" Type="http://schemas.openxmlformats.org/officeDocument/2006/relationships/image" Target="../media/image61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78.png"/><Relationship Id="rId8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1" Type="http://schemas.openxmlformats.org/officeDocument/2006/relationships/image" Target="../media/image72.jpg"/><Relationship Id="rId10" Type="http://schemas.openxmlformats.org/officeDocument/2006/relationships/image" Target="../media/image68.jpg"/><Relationship Id="rId9" Type="http://schemas.openxmlformats.org/officeDocument/2006/relationships/image" Target="../media/image83.jpg"/><Relationship Id="rId5" Type="http://schemas.openxmlformats.org/officeDocument/2006/relationships/image" Target="../media/image65.png"/><Relationship Id="rId6" Type="http://schemas.openxmlformats.org/officeDocument/2006/relationships/image" Target="../media/image63.png"/><Relationship Id="rId7" Type="http://schemas.openxmlformats.org/officeDocument/2006/relationships/image" Target="../media/image67.png"/><Relationship Id="rId8" Type="http://schemas.openxmlformats.org/officeDocument/2006/relationships/image" Target="../media/image7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4.png"/><Relationship Id="rId6" Type="http://schemas.openxmlformats.org/officeDocument/2006/relationships/image" Target="../media/image9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99.jpg"/><Relationship Id="rId9" Type="http://schemas.openxmlformats.org/officeDocument/2006/relationships/image" Target="../media/image85.jpg"/><Relationship Id="rId5" Type="http://schemas.openxmlformats.org/officeDocument/2006/relationships/image" Target="../media/image74.png"/><Relationship Id="rId6" Type="http://schemas.openxmlformats.org/officeDocument/2006/relationships/image" Target="../media/image70.png"/><Relationship Id="rId7" Type="http://schemas.openxmlformats.org/officeDocument/2006/relationships/image" Target="../media/image73.png"/><Relationship Id="rId8" Type="http://schemas.openxmlformats.org/officeDocument/2006/relationships/image" Target="../media/image8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1.png"/><Relationship Id="rId6" Type="http://schemas.openxmlformats.org/officeDocument/2006/relationships/image" Target="../media/image54.png"/><Relationship Id="rId7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2.jpg"/><Relationship Id="rId6" Type="http://schemas.openxmlformats.org/officeDocument/2006/relationships/image" Target="../media/image96.jpg"/><Relationship Id="rId7" Type="http://schemas.openxmlformats.org/officeDocument/2006/relationships/image" Target="../media/image9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5.png"/><Relationship Id="rId6" Type="http://schemas.openxmlformats.org/officeDocument/2006/relationships/image" Target="../media/image98.png"/><Relationship Id="rId7" Type="http://schemas.openxmlformats.org/officeDocument/2006/relationships/image" Target="../media/image87.png"/><Relationship Id="rId8" Type="http://schemas.openxmlformats.org/officeDocument/2006/relationships/image" Target="../media/image9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9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0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.png"/><Relationship Id="rId4" Type="http://schemas.openxmlformats.org/officeDocument/2006/relationships/hyperlink" Target="https://linktr.ee/mikegazzaruso" TargetMode="External"/><Relationship Id="rId5" Type="http://schemas.openxmlformats.org/officeDocument/2006/relationships/image" Target="../media/image12.png"/><Relationship Id="rId6" Type="http://schemas.openxmlformats.org/officeDocument/2006/relationships/hyperlink" Target="https://linktr.ee/mikegazzarus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hyperlink" Target="http://drive.google.com/file/d/1CIad_UpZy_jAT5HF-rxGq5UZ4TUSzHhj/view" TargetMode="External"/><Relationship Id="rId6" Type="http://schemas.openxmlformats.org/officeDocument/2006/relationships/image" Target="../media/image2.png"/><Relationship Id="rId7" Type="http://schemas.openxmlformats.org/officeDocument/2006/relationships/hyperlink" Target="http://drive.google.com/file/d/1KQPcLdVUqlgGJJfQT4cueVp0DxeW6-x1/view" TargetMode="External"/><Relationship Id="rId8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-1905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1999" l="0" r="0" t="2000"/>
          <a:stretch/>
        </p:blipFill>
        <p:spPr>
          <a:xfrm>
            <a:off x="0" y="0"/>
            <a:ext cx="36322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/>
          <p:nvPr/>
        </p:nvSpPr>
        <p:spPr>
          <a:xfrm>
            <a:off x="3619500" y="749300"/>
            <a:ext cx="3111500" cy="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4432300" y="2022825"/>
            <a:ext cx="5537100" cy="1934700"/>
          </a:xfrm>
          <a:prstGeom prst="rect">
            <a:avLst/>
          </a:prstGeom>
          <a:solidFill>
            <a:srgbClr val="00694C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4432300" y="1566550"/>
            <a:ext cx="5537100" cy="129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Tool per il doppiaggio di video in multilingua con sincronizzazione, </a:t>
            </a:r>
            <a:r>
              <a:rPr b="1" lang="en-US" sz="1700">
                <a:solidFill>
                  <a:srgbClr val="226FD4"/>
                </a:solidFill>
              </a:rPr>
              <a:t>powered by AI</a:t>
            </a:r>
            <a:endParaRPr b="0" i="0" sz="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4936300" y="2957625"/>
            <a:ext cx="4195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 u="sng">
                <a:solidFill>
                  <a:schemeClr val="hlink"/>
                </a:solidFill>
                <a:hlinkClick r:id="rId6"/>
              </a:rPr>
              <a:t>https://github.com/mikegazzaruso/autodub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4550" y="3762950"/>
            <a:ext cx="1838135" cy="9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6988" y="4613275"/>
            <a:ext cx="606250" cy="2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2659525" y="356750"/>
            <a:ext cx="2737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>
                <a:solidFill>
                  <a:srgbClr val="226FD4"/>
                </a:solidFill>
              </a:rPr>
              <a:t>AutoDub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/>
        </p:nvSpPr>
        <p:spPr>
          <a:xfrm>
            <a:off x="584200" y="13462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Tecniche di estrazione audio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584200" y="1739900"/>
            <a:ext cx="63754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Diverse metodologie, come software dedicati e librerie di programmazione, offrono soluzioni flessibili per l'estrazione audio, garantendo compatibilità con vari formati multimediali.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7264400" y="12319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584200" y="27559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Qualità e sincronizzazione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584200" y="3162300"/>
            <a:ext cx="63754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È fondamentale ottimizzare la qualità audio estratta e mantenere la sincronizzazione temporale per evitare problemi durante le fasi di doppiaggio e traduzione, migliorando l'esperienza utente.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6">
            <a:alphaModFix/>
          </a:blip>
          <a:srcRect b="8000" l="0" r="0" t="8000"/>
          <a:stretch/>
        </p:blipFill>
        <p:spPr>
          <a:xfrm>
            <a:off x="7277100" y="26543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571500" y="42291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Sfide e soluzioni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571500" y="4622800"/>
            <a:ext cx="63754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difficoltà nell'estrazione audio, come la gestione di rumori di fondo e formati incompatibili, richiedono strategie efficaci per garantire un flusso di lavoro fluido e risultati di alta qualità.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7">
            <a:alphaModFix/>
          </a:blip>
          <a:srcRect b="999" l="0" r="0" t="1000"/>
          <a:stretch/>
        </p:blipFill>
        <p:spPr>
          <a:xfrm>
            <a:off x="7264400" y="41148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Estrazione audio dal video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3"/>
          <p:cNvSpPr txBox="1"/>
          <p:nvPr/>
        </p:nvSpPr>
        <p:spPr>
          <a:xfrm>
            <a:off x="4800600" y="2108200"/>
            <a:ext cx="52832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Whisper offre un riconoscimento vocale altamente preciso, capace di adattarsi a diverse condizioni acustiche e lingue, garantendo trascrizioni affidabili che preservano il significato originale, essenziali per la qualità del doppiaggio.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5">
            <a:alphaModFix/>
          </a:blip>
          <a:srcRect b="6999" l="0" r="0" t="7000"/>
          <a:stretch/>
        </p:blipFill>
        <p:spPr>
          <a:xfrm>
            <a:off x="4787900" y="1574800"/>
            <a:ext cx="298450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3"/>
          <p:cNvSpPr txBox="1"/>
          <p:nvPr/>
        </p:nvSpPr>
        <p:spPr>
          <a:xfrm>
            <a:off x="4826000" y="1358900"/>
            <a:ext cx="5257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Precisione e Robustezza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368300" y="469900"/>
            <a:ext cx="96012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Trascrizione del parlato con Whisper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23"/>
          <p:cNvPicPr preferRelativeResize="0"/>
          <p:nvPr/>
        </p:nvPicPr>
        <p:blipFill rotWithShape="1">
          <a:blip r:embed="rId6">
            <a:alphaModFix/>
          </a:blip>
          <a:srcRect b="0" l="1000" r="999" t="0"/>
          <a:stretch/>
        </p:blipFill>
        <p:spPr>
          <a:xfrm>
            <a:off x="787400" y="12446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24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4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84200" y="13462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Tecnologia di Traduzione Avanzata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 txBox="1"/>
          <p:nvPr/>
        </p:nvSpPr>
        <p:spPr>
          <a:xfrm>
            <a:off x="584200" y="1739900"/>
            <a:ext cx="63754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MBart utilizza un approccio di deep learning per tradurre testi in più lingue, garantendo risultati di alta qualità e mantenendo il significato originale attraverso meccanismi di attenzione.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24"/>
          <p:cNvPicPr preferRelativeResize="0"/>
          <p:nvPr/>
        </p:nvPicPr>
        <p:blipFill rotWithShape="1">
          <a:blip r:embed="rId5">
            <a:alphaModFix/>
          </a:blip>
          <a:srcRect b="0" l="2000" r="1999" t="0"/>
          <a:stretch/>
        </p:blipFill>
        <p:spPr>
          <a:xfrm>
            <a:off x="7264400" y="12319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/>
        </p:nvSpPr>
        <p:spPr>
          <a:xfrm>
            <a:off x="584200" y="27559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Integrazione nel Flusso di Lavoro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4"/>
          <p:cNvSpPr txBox="1"/>
          <p:nvPr/>
        </p:nvSpPr>
        <p:spPr>
          <a:xfrm>
            <a:off x="584200" y="3162300"/>
            <a:ext cx="6375400" cy="469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traduzione avviene automaticamente dopo la trascrizione, ottimizzando il processo di doppiaggio e riducendo il margine di errore, migliorando l'efficienza complessiva.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7277100" y="26543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/>
        </p:nvSpPr>
        <p:spPr>
          <a:xfrm>
            <a:off x="571500" y="4229100"/>
            <a:ext cx="6375400" cy="317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Limitazioni e Necessità di Post-Editing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 txBox="1"/>
          <p:nvPr/>
        </p:nvSpPr>
        <p:spPr>
          <a:xfrm>
            <a:off x="571500" y="4622800"/>
            <a:ext cx="63754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Nonostante le sue capacità, MBart può non interpretare correttamente espressioni idiomatiche, evidenziando l'importanza di un intervento umano per garantire traduzioni culturalmente appropriate.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7">
            <a:alphaModFix/>
          </a:blip>
          <a:srcRect b="1999" l="0" r="0" t="2000"/>
          <a:stretch/>
        </p:blipFill>
        <p:spPr>
          <a:xfrm>
            <a:off x="7264400" y="41148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Traduzione del testo con MBart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5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5"/>
          <p:cNvPicPr preferRelativeResize="0"/>
          <p:nvPr/>
        </p:nvPicPr>
        <p:blipFill rotWithShape="1">
          <a:blip r:embed="rId5">
            <a:alphaModFix/>
          </a:blip>
          <a:srcRect b="3000" l="0" r="0" t="2999"/>
          <a:stretch/>
        </p:blipFill>
        <p:spPr>
          <a:xfrm>
            <a:off x="3784600" y="3263900"/>
            <a:ext cx="102870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797300" y="1701800"/>
            <a:ext cx="9779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3822700" y="4076700"/>
            <a:ext cx="952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0300" y="13335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40300" y="30099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0300" y="4597400"/>
            <a:ext cx="558800" cy="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 txBox="1"/>
          <p:nvPr/>
        </p:nvSpPr>
        <p:spPr>
          <a:xfrm>
            <a:off x="5575300" y="15494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Tortoise-TTS utilizza deep learning per generare voci umane realistiche e naturali.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11">
            <a:alphaModFix/>
          </a:blip>
          <a:srcRect b="0" l="33999" r="34000" t="0"/>
          <a:stretch/>
        </p:blipFill>
        <p:spPr>
          <a:xfrm>
            <a:off x="304800" y="114300"/>
            <a:ext cx="33147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3962400" y="190500"/>
            <a:ext cx="5918200" cy="711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Clonazione vocale e sintesi con Tortoise-TTS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5"/>
          <p:cNvSpPr txBox="1"/>
          <p:nvPr/>
        </p:nvSpPr>
        <p:spPr>
          <a:xfrm>
            <a:off x="5613400" y="11303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Innovazione nella sintesi vocale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5613400" y="33401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Utilizzato in doppiaggio, assistenti vocali e audiolibri, migliorando l'interazione utente.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5664200" y="29083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Applicazioni versatili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5651500" y="48514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clonazione vocale solleva questioni di proprietà e disinformazione, richiedendo regolamentazioni adeguate.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676900" y="44196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Sfide etiche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6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6"/>
          <p:cNvSpPr txBox="1"/>
          <p:nvPr/>
        </p:nvSpPr>
        <p:spPr>
          <a:xfrm>
            <a:off x="1028700" y="2202875"/>
            <a:ext cx="3657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548DDA"/>
                </a:solidFill>
                <a:latin typeface="Arial"/>
                <a:ea typeface="Arial"/>
                <a:cs typeface="Arial"/>
                <a:sym typeface="Arial"/>
              </a:rPr>
              <a:t>Isolamento audio</a:t>
            </a:r>
            <a:endParaRPr b="1" i="0" sz="2000" u="none" cap="none" strike="noStrike">
              <a:solidFill>
                <a:srgbClr val="548DD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548DDA"/>
                </a:solidFill>
                <a:latin typeface="Arial"/>
                <a:ea typeface="Arial"/>
                <a:cs typeface="Arial"/>
                <a:sym typeface="Arial"/>
              </a:rPr>
              <a:t> efficace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1028700" y="2806700"/>
            <a:ext cx="36576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Demucs utilizza tecniche avanzate di deep learning per separare le tracce vocali dai suoni di fondo, migliorando la qualità dell'audio e facilitando il doppiaggio.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Separazione vocale/background con Demucs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5588000" y="2063225"/>
            <a:ext cx="3657600" cy="584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548DDA"/>
                </a:solidFill>
                <a:latin typeface="Arial"/>
                <a:ea typeface="Arial"/>
                <a:cs typeface="Arial"/>
                <a:sym typeface="Arial"/>
              </a:rPr>
              <a:t>Applicazioni pratiche nel doppiaggio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5588000" y="2806700"/>
            <a:ext cx="36576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L'integrazione di Demucs nella pipeline di AutoDub consente una gestione più flessibile delle tracce audio, riducendo i costi e i tempi di produzione nel doppiaggio video.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200" y="1587500"/>
            <a:ext cx="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5346700" y="1638300"/>
            <a:ext cx="46228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AutoDub utilizza algoritmi sofisticati per garantire una sincronizzazione labiale precisa, mantenendo l'autenticità del doppiaggio e migliorando l'esperienza visiva.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4178300" y="1282700"/>
            <a:ext cx="6223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5511800" y="2857500"/>
            <a:ext cx="6350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4178300" y="4152900"/>
            <a:ext cx="6350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27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479800" y="1384300"/>
            <a:ext cx="596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479800" y="4279900"/>
            <a:ext cx="596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6299200" y="2984500"/>
            <a:ext cx="596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Sincronizzazione e ricomposizione del video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7"/>
          <p:cNvSpPr txBox="1"/>
          <p:nvPr/>
        </p:nvSpPr>
        <p:spPr>
          <a:xfrm>
            <a:off x="5346700" y="1320800"/>
            <a:ext cx="4648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Tecniche di sincronizzazione avanzate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5359400" y="4597400"/>
            <a:ext cx="46228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L'analisi delle pause naturali nel discorso consente di produrre un doppiaggio fluido, rispettando il ritmo e la struttura del dialogo originale.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 txBox="1"/>
          <p:nvPr/>
        </p:nvSpPr>
        <p:spPr>
          <a:xfrm>
            <a:off x="5346700" y="4279900"/>
            <a:ext cx="4648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Gestione delle pause nel dialogo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/>
          <p:nvPr/>
        </p:nvSpPr>
        <p:spPr>
          <a:xfrm>
            <a:off x="203200" y="3314700"/>
            <a:ext cx="46863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fase di ricomposizione integra audio e video con attenzione ai dettagli, assicurando transizioni fluide e qualità sonora elevata per un risultato finale di alta qualità.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7"/>
          <p:cNvSpPr txBox="1"/>
          <p:nvPr/>
        </p:nvSpPr>
        <p:spPr>
          <a:xfrm>
            <a:off x="203200" y="2984500"/>
            <a:ext cx="4686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Ricomposizione audio-video ottimale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8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8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Tecnologie Chiave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29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99999">
            <a:off x="5892800" y="1206500"/>
            <a:ext cx="3416300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9"/>
          <p:cNvSpPr txBox="1"/>
          <p:nvPr/>
        </p:nvSpPr>
        <p:spPr>
          <a:xfrm>
            <a:off x="431800" y="1435100"/>
            <a:ext cx="5219700" cy="66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Whisper: Come funziona il riconoscimento vocale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431800" y="2641600"/>
            <a:ext cx="622300" cy="12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431800" y="2755900"/>
            <a:ext cx="52197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Innovazione nel riconoscimento vocale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431800" y="3505200"/>
            <a:ext cx="5219700" cy="1536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Whisper utilizza una rete neurale di tipo transformer per elaborare audio, garantendo trascrizioni accurate in tempo reale e supportando una vasta gamma di lingue e accenti, migliorando l'accessibilità e l'efficacia delle comunicazioni.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0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0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0"/>
          <p:cNvSpPr/>
          <p:nvPr/>
        </p:nvSpPr>
        <p:spPr>
          <a:xfrm>
            <a:off x="1003300" y="1384300"/>
            <a:ext cx="2641600" cy="3683000"/>
          </a:xfrm>
          <a:prstGeom prst="rect">
            <a:avLst/>
          </a:prstGeom>
          <a:solidFill>
            <a:srgbClr val="EDF4FD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1003300" y="5181600"/>
            <a:ext cx="2641600" cy="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5">
            <a:alphaModFix/>
          </a:blip>
          <a:srcRect b="0" l="1000" r="999" t="0"/>
          <a:stretch/>
        </p:blipFill>
        <p:spPr>
          <a:xfrm>
            <a:off x="1003300" y="1320800"/>
            <a:ext cx="2641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 txBox="1"/>
          <p:nvPr/>
        </p:nvSpPr>
        <p:spPr>
          <a:xfrm>
            <a:off x="1003300" y="2857500"/>
            <a:ext cx="2641600" cy="533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Architettura Avanzata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 txBox="1"/>
          <p:nvPr/>
        </p:nvSpPr>
        <p:spPr>
          <a:xfrm>
            <a:off x="1003300" y="3835400"/>
            <a:ext cx="2641600" cy="1600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MBart utilizza una rete neurale profonda per gestire la traduzione multilingue, combinando tecniche di apprendimento automatico e trasduzione sequenziale per risultati contestualmente rilevanti.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0"/>
          <p:cNvSpPr/>
          <p:nvPr/>
        </p:nvSpPr>
        <p:spPr>
          <a:xfrm>
            <a:off x="3987800" y="1384300"/>
            <a:ext cx="2641600" cy="3683000"/>
          </a:xfrm>
          <a:prstGeom prst="rect">
            <a:avLst/>
          </a:prstGeom>
          <a:solidFill>
            <a:srgbClr val="EDF4FD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0"/>
          <p:cNvSpPr/>
          <p:nvPr/>
        </p:nvSpPr>
        <p:spPr>
          <a:xfrm>
            <a:off x="3987800" y="5181600"/>
            <a:ext cx="2641600" cy="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 rotWithShape="1">
          <a:blip r:embed="rId6">
            <a:alphaModFix/>
          </a:blip>
          <a:srcRect b="13000" l="0" r="0" t="12999"/>
          <a:stretch/>
        </p:blipFill>
        <p:spPr>
          <a:xfrm>
            <a:off x="3987800" y="1320800"/>
            <a:ext cx="2641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3987800" y="2857500"/>
            <a:ext cx="2641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Fasi di Traduzione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3987800" y="3835400"/>
            <a:ext cx="26416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Il modello elabora il testo originale tramite un encoder, creando una rappresentazione densa, seguita da un decoder che genera traduzioni accurate e culturalmente appropriate.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0"/>
          <p:cNvSpPr/>
          <p:nvPr/>
        </p:nvSpPr>
        <p:spPr>
          <a:xfrm>
            <a:off x="6959600" y="1384300"/>
            <a:ext cx="2641600" cy="3683000"/>
          </a:xfrm>
          <a:prstGeom prst="rect">
            <a:avLst/>
          </a:prstGeom>
          <a:solidFill>
            <a:srgbClr val="EDF4FD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0"/>
          <p:cNvSpPr/>
          <p:nvPr/>
        </p:nvSpPr>
        <p:spPr>
          <a:xfrm>
            <a:off x="6959600" y="5181600"/>
            <a:ext cx="2641600" cy="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6959600" y="1320800"/>
            <a:ext cx="26416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/>
        </p:nvSpPr>
        <p:spPr>
          <a:xfrm>
            <a:off x="6959600" y="2857500"/>
            <a:ext cx="2641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Vantaggi Strategici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6959600" y="3835400"/>
            <a:ext cx="2641600" cy="1600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L'integrazione di MBart in AutoDub migliora la qualità delle traduzioni, garantendo flessibilità linguistica e adattabilità a diversi registri, ottimizzando il processo di doppiaggio video.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MBart: Processo di traduzione automatica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1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1" cy="58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1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1308100" y="1676400"/>
            <a:ext cx="66548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1"/>
          <p:cNvSpPr txBox="1"/>
          <p:nvPr/>
        </p:nvSpPr>
        <p:spPr>
          <a:xfrm>
            <a:off x="2743200" y="1676400"/>
            <a:ext cx="5219700" cy="107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Tortoise-TTS offre la possibilità di personalizzare le voci generate, consentendo agli utenti di creare sintesi vocali uniche che rispondono a specifiche esigenze comunicative e stilistiche.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1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1308100" y="3530600"/>
            <a:ext cx="66421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1"/>
          <p:cNvSpPr txBox="1"/>
          <p:nvPr/>
        </p:nvSpPr>
        <p:spPr>
          <a:xfrm>
            <a:off x="2749550" y="3784600"/>
            <a:ext cx="5207100" cy="1079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L'adozione di Tortoise-TTS nelle produzioni multimediali può rivoluzionare il settore, migliorando l'efficienza e riducendo i costi associati alla creazione di contenuti audio di alta qualità.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400" y="1371600"/>
            <a:ext cx="6604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1"/>
          <p:cNvSpPr txBox="1"/>
          <p:nvPr/>
        </p:nvSpPr>
        <p:spPr>
          <a:xfrm>
            <a:off x="1295400" y="16002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400" y="4330700"/>
            <a:ext cx="6604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1"/>
          <p:cNvSpPr txBox="1"/>
          <p:nvPr/>
        </p:nvSpPr>
        <p:spPr>
          <a:xfrm>
            <a:off x="1295400" y="45593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368300" y="4699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Tortoise-TTS: Tecnologia di clonazione vocale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1968500" y="1205500"/>
            <a:ext cx="7162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Capacità di personalizzazione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2082800" y="3276600"/>
            <a:ext cx="693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Impatto sull'industria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2006" l="0" r="0" t="1996"/>
          <a:stretch/>
        </p:blipFill>
        <p:spPr>
          <a:xfrm>
            <a:off x="0" y="0"/>
            <a:ext cx="36322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/>
        </p:nvSpPr>
        <p:spPr>
          <a:xfrm>
            <a:off x="5125600" y="779250"/>
            <a:ext cx="3425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457200" lvl="0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26FD4"/>
              </a:solidFill>
            </a:endParaRPr>
          </a:p>
          <a:p>
            <a:pPr indent="0" lvl="0" marL="13716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6FD4"/>
              </a:solidFill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5212050" y="4330825"/>
            <a:ext cx="3632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4" title="Screenshot 2025-03-12 105119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263" y="929750"/>
            <a:ext cx="5439125" cy="34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/>
        </p:nvSpPr>
        <p:spPr>
          <a:xfrm>
            <a:off x="4210675" y="4414300"/>
            <a:ext cx="50403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https://linktr.ee/mikegazzaruso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b="3000" l="0" r="0" t="2999"/>
          <a:stretch/>
        </p:blipFill>
        <p:spPr>
          <a:xfrm>
            <a:off x="3784600" y="3263900"/>
            <a:ext cx="1028700" cy="6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797300" y="1701800"/>
            <a:ext cx="977900" cy="6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2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3822700" y="4076700"/>
            <a:ext cx="952500" cy="7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40300" y="13335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940300" y="30099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940300" y="4597400"/>
            <a:ext cx="558800" cy="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2"/>
          <p:cNvSpPr txBox="1"/>
          <p:nvPr/>
        </p:nvSpPr>
        <p:spPr>
          <a:xfrm>
            <a:off x="5575300" y="15494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Demucs utilizza reti neurali convoluzionali per una separazione audio altamente efficace.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p32"/>
          <p:cNvPicPr preferRelativeResize="0"/>
          <p:nvPr/>
        </p:nvPicPr>
        <p:blipFill rotWithShape="1">
          <a:blip r:embed="rId11">
            <a:alphaModFix/>
          </a:blip>
          <a:srcRect b="0" l="33999" r="34000" t="0"/>
          <a:stretch/>
        </p:blipFill>
        <p:spPr>
          <a:xfrm>
            <a:off x="304800" y="114300"/>
            <a:ext cx="3314700" cy="56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2"/>
          <p:cNvSpPr txBox="1"/>
          <p:nvPr/>
        </p:nvSpPr>
        <p:spPr>
          <a:xfrm>
            <a:off x="3962400" y="190500"/>
            <a:ext cx="5918200" cy="711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Demucs: Separazione intelligente delle tracce audio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5613400" y="11303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Tecnologia di deep learning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5613400" y="33401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Consente di isolare tracce vocali e strumentali con alta qualità, riducendo il rumore di fondo.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5664200" y="29083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Precisione nella separazione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5651500" y="4851400"/>
            <a:ext cx="4292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Facilita l'automazione del processo di doppiaggio, rendendo la tecnologia accessibile a tutti.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2"/>
          <p:cNvSpPr txBox="1"/>
          <p:nvPr/>
        </p:nvSpPr>
        <p:spPr>
          <a:xfrm>
            <a:off x="5676900" y="4419600"/>
            <a:ext cx="4140200" cy="342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Integrazione nel flusso di lavoro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3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3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1003300" y="9906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3"/>
          <p:cNvSpPr/>
          <p:nvPr/>
        </p:nvSpPr>
        <p:spPr>
          <a:xfrm>
            <a:off x="1003300" y="1193800"/>
            <a:ext cx="0" cy="711200"/>
          </a:xfrm>
          <a:prstGeom prst="rect">
            <a:avLst/>
          </a:prstGeom>
          <a:solidFill>
            <a:srgbClr val="00694C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33"/>
          <p:cNvPicPr preferRelativeResize="0"/>
          <p:nvPr/>
        </p:nvPicPr>
        <p:blipFill rotWithShape="1">
          <a:blip r:embed="rId6">
            <a:alphaModFix/>
          </a:blip>
          <a:srcRect b="0" l="1000" r="999" t="0"/>
          <a:stretch/>
        </p:blipFill>
        <p:spPr>
          <a:xfrm>
            <a:off x="1003300" y="9906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3"/>
          <p:cNvSpPr txBox="1"/>
          <p:nvPr/>
        </p:nvSpPr>
        <p:spPr>
          <a:xfrm>
            <a:off x="1270000" y="1219200"/>
            <a:ext cx="1981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3"/>
          <p:cNvSpPr txBox="1"/>
          <p:nvPr/>
        </p:nvSpPr>
        <p:spPr>
          <a:xfrm>
            <a:off x="1270000" y="1981200"/>
            <a:ext cx="19812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Funzione della Cache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3"/>
          <p:cNvSpPr txBox="1"/>
          <p:nvPr/>
        </p:nvSpPr>
        <p:spPr>
          <a:xfrm>
            <a:off x="1270000" y="2844800"/>
            <a:ext cx="19812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cache riduce la latenza di accesso ai dati, migliorando l'efficienza delle operazioni di traduzione e doppiaggio in AutoDub.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7" name="Google Shape;387;p33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4038600" y="10033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3"/>
          <p:cNvSpPr/>
          <p:nvPr/>
        </p:nvSpPr>
        <p:spPr>
          <a:xfrm>
            <a:off x="4038600" y="1206500"/>
            <a:ext cx="0" cy="711200"/>
          </a:xfrm>
          <a:prstGeom prst="rect">
            <a:avLst/>
          </a:prstGeom>
          <a:solidFill>
            <a:srgbClr val="00694C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6">
            <a:alphaModFix/>
          </a:blip>
          <a:srcRect b="0" l="1000" r="999" t="0"/>
          <a:stretch/>
        </p:blipFill>
        <p:spPr>
          <a:xfrm>
            <a:off x="4038600" y="10033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>
            <a:off x="4305300" y="1231900"/>
            <a:ext cx="1981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4305300" y="1993900"/>
            <a:ext cx="1981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Tipologie di Cache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4305300" y="2857500"/>
            <a:ext cx="19812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L'implementazione di cache </a:t>
            </a:r>
            <a:r>
              <a:rPr lang="en-US" sz="1200"/>
              <a:t> a livello di applicativo software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consente di ottimizzare l'archiviazione e il recupero delle informazioni più utilizzate.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33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7099300" y="10033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3"/>
          <p:cNvSpPr/>
          <p:nvPr/>
        </p:nvSpPr>
        <p:spPr>
          <a:xfrm>
            <a:off x="7099300" y="1206500"/>
            <a:ext cx="0" cy="711200"/>
          </a:xfrm>
          <a:prstGeom prst="rect">
            <a:avLst/>
          </a:prstGeom>
          <a:solidFill>
            <a:srgbClr val="00694C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3"/>
          <p:cNvPicPr preferRelativeResize="0"/>
          <p:nvPr/>
        </p:nvPicPr>
        <p:blipFill rotWithShape="1">
          <a:blip r:embed="rId6">
            <a:alphaModFix/>
          </a:blip>
          <a:srcRect b="0" l="1000" r="999" t="0"/>
          <a:stretch/>
        </p:blipFill>
        <p:spPr>
          <a:xfrm>
            <a:off x="7099300" y="1003300"/>
            <a:ext cx="2514600" cy="424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3"/>
          <p:cNvSpPr txBox="1"/>
          <p:nvPr/>
        </p:nvSpPr>
        <p:spPr>
          <a:xfrm>
            <a:off x="7366000" y="1231900"/>
            <a:ext cx="1981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3"/>
          <p:cNvSpPr txBox="1"/>
          <p:nvPr/>
        </p:nvSpPr>
        <p:spPr>
          <a:xfrm>
            <a:off x="7366000" y="1993900"/>
            <a:ext cx="1981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Gestione Efficiente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3"/>
          <p:cNvSpPr txBox="1"/>
          <p:nvPr/>
        </p:nvSpPr>
        <p:spPr>
          <a:xfrm>
            <a:off x="7366000" y="2857500"/>
            <a:ext cx="19812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Politiche di sostituzione e invalidazione della cache sono cruciali per mantenere l'accuratezza dei dati e garantire prestazioni elevate nel sistema.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3"/>
          <p:cNvSpPr txBox="1"/>
          <p:nvPr/>
        </p:nvSpPr>
        <p:spPr>
          <a:xfrm>
            <a:off x="863600" y="355600"/>
            <a:ext cx="8902700" cy="762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Sistema di Cache: Ottimizzazione delle performance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4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34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4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4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Sincronizzazione Audio-Video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4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3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5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5">
            <a:alphaModFix/>
          </a:blip>
          <a:srcRect b="0" l="1000" r="999" t="0"/>
          <a:stretch/>
        </p:blipFill>
        <p:spPr>
          <a:xfrm>
            <a:off x="3860800" y="2171700"/>
            <a:ext cx="10033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6">
            <a:alphaModFix/>
          </a:blip>
          <a:srcRect b="0" l="1000" r="999" t="0"/>
          <a:stretch/>
        </p:blipFill>
        <p:spPr>
          <a:xfrm>
            <a:off x="5156200" y="1612900"/>
            <a:ext cx="10033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5"/>
          <p:cNvSpPr txBox="1"/>
          <p:nvPr/>
        </p:nvSpPr>
        <p:spPr>
          <a:xfrm>
            <a:off x="6324600" y="2374900"/>
            <a:ext cx="3505200" cy="1346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La necessità di modificare il contenuto per rispondere a contesti culturali specifici può influenzare la tempistica del dialogo, rendendo la sincronizzazione labiale ancora più complessa e delicata.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5"/>
          <p:cNvSpPr txBox="1"/>
          <p:nvPr/>
        </p:nvSpPr>
        <p:spPr>
          <a:xfrm>
            <a:off x="6324600" y="1625600"/>
            <a:ext cx="3632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Adattamento culturale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5"/>
          <p:cNvSpPr txBox="1"/>
          <p:nvPr/>
        </p:nvSpPr>
        <p:spPr>
          <a:xfrm>
            <a:off x="254000" y="3009900"/>
            <a:ext cx="3429000" cy="1346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Le differenze nella lunghezza e nella struttura delle parole tra lingue diverse complicano la sincronizzazione labiale, richiedendo adattamenti precisi per mantenere l'accuratezza visiva e sonora.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5"/>
          <p:cNvSpPr txBox="1"/>
          <p:nvPr/>
        </p:nvSpPr>
        <p:spPr>
          <a:xfrm>
            <a:off x="254000" y="2336800"/>
            <a:ext cx="3429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Disparità linguistica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5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Sfide della sincronizzazione labiale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5"/>
          <p:cNvSpPr txBox="1"/>
          <p:nvPr/>
        </p:nvSpPr>
        <p:spPr>
          <a:xfrm>
            <a:off x="3771900" y="2400300"/>
            <a:ext cx="1143000" cy="444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5"/>
          <p:cNvSpPr txBox="1"/>
          <p:nvPr/>
        </p:nvSpPr>
        <p:spPr>
          <a:xfrm>
            <a:off x="5092700" y="1854200"/>
            <a:ext cx="1143000" cy="444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6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6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6"/>
          <p:cNvPicPr preferRelativeResize="0"/>
          <p:nvPr/>
        </p:nvPicPr>
        <p:blipFill rotWithShape="1">
          <a:blip r:embed="rId5">
            <a:alphaModFix/>
          </a:blip>
          <a:srcRect b="0" l="22000" r="22000" t="0"/>
          <a:stretch/>
        </p:blipFill>
        <p:spPr>
          <a:xfrm>
            <a:off x="5384800" y="100330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6"/>
          <p:cNvSpPr/>
          <p:nvPr/>
        </p:nvSpPr>
        <p:spPr>
          <a:xfrm>
            <a:off x="1003300" y="2501900"/>
            <a:ext cx="635000" cy="25400"/>
          </a:xfrm>
          <a:prstGeom prst="rect">
            <a:avLst/>
          </a:prstGeom>
          <a:solidFill>
            <a:srgbClr val="226F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1003300" y="977900"/>
            <a:ext cx="3810000" cy="812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Rilevamento delle pause naturali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6"/>
          <p:cNvSpPr txBox="1"/>
          <p:nvPr/>
        </p:nvSpPr>
        <p:spPr>
          <a:xfrm>
            <a:off x="1003300" y="2781300"/>
            <a:ext cx="3810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Tecniche di analisi audio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36"/>
          <p:cNvSpPr txBox="1"/>
          <p:nvPr/>
        </p:nvSpPr>
        <p:spPr>
          <a:xfrm>
            <a:off x="1003300" y="3187700"/>
            <a:ext cx="38100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L'implementazione di algoritmi avanzati per il rilevamento delle pause naturali è fondamentale per garantire una sincronizzazione audio-video ottimale, migliorando la fluidità del dialogo e l'esperienza complessiva dell'utente finale.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7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7"/>
          <p:cNvPicPr preferRelativeResize="0"/>
          <p:nvPr/>
        </p:nvPicPr>
        <p:blipFill rotWithShape="1">
          <a:blip r:embed="rId5">
            <a:alphaModFix/>
          </a:blip>
          <a:srcRect b="3000" l="0" r="0" t="2999"/>
          <a:stretch/>
        </p:blipFill>
        <p:spPr>
          <a:xfrm>
            <a:off x="177800" y="3505200"/>
            <a:ext cx="9791700" cy="4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 rot="240000">
            <a:off x="177800" y="2654300"/>
            <a:ext cx="9702800" cy="142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7"/>
          <p:cNvSpPr txBox="1"/>
          <p:nvPr/>
        </p:nvSpPr>
        <p:spPr>
          <a:xfrm>
            <a:off x="3251200" y="4483100"/>
            <a:ext cx="36703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La regolazione adattiva della velocità assicura che l'audio si allinei perfettamente ai movimenti labiali, migliorando l'esperienza visiva per lo spettatore.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8" name="Google Shape;448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1765300"/>
            <a:ext cx="3098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7"/>
          <p:cNvSpPr txBox="1"/>
          <p:nvPr/>
        </p:nvSpPr>
        <p:spPr>
          <a:xfrm>
            <a:off x="914400" y="1803400"/>
            <a:ext cx="3098800" cy="444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Sincronizzazione labiale precisa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7"/>
          <p:cNvSpPr txBox="1"/>
          <p:nvPr/>
        </p:nvSpPr>
        <p:spPr>
          <a:xfrm>
            <a:off x="635000" y="2286000"/>
            <a:ext cx="36703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Tecniche di regolazione considerano le variazioni di velocità di parlata tra lingue, garantendo coerenza e fluidità nel doppiaggio multilingue.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05200" y="3987800"/>
            <a:ext cx="3098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37"/>
          <p:cNvSpPr txBox="1"/>
          <p:nvPr/>
        </p:nvSpPr>
        <p:spPr>
          <a:xfrm>
            <a:off x="3505200" y="4025900"/>
            <a:ext cx="3098800" cy="444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Adattamento linguistico dinamico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37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Regolazione adattiva della velocità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4" name="Google Shape;454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38900" y="1752600"/>
            <a:ext cx="3098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7"/>
          <p:cNvSpPr txBox="1"/>
          <p:nvPr/>
        </p:nvSpPr>
        <p:spPr>
          <a:xfrm>
            <a:off x="6438900" y="1790700"/>
            <a:ext cx="3098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Algoritmi avanzati di analisi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7"/>
          <p:cNvSpPr txBox="1"/>
          <p:nvPr/>
        </p:nvSpPr>
        <p:spPr>
          <a:xfrm>
            <a:off x="6172200" y="2273300"/>
            <a:ext cx="36703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L'uso di algoritmi sofisticati permette di identificare pause e variazioni nel ritmo, ottimizzando la qualità del suono senza compromettere l'integrità dell'audio.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7" name="Google Shape;457;p37"/>
          <p:cNvPicPr preferRelativeResize="0"/>
          <p:nvPr/>
        </p:nvPicPr>
        <p:blipFill rotWithShape="1">
          <a:blip r:embed="rId8">
            <a:alphaModFix/>
          </a:blip>
          <a:srcRect b="0" l="2000" r="1999" t="0"/>
          <a:stretch/>
        </p:blipFill>
        <p:spPr>
          <a:xfrm>
            <a:off x="1955800" y="345440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37"/>
          <p:cNvPicPr preferRelativeResize="0"/>
          <p:nvPr/>
        </p:nvPicPr>
        <p:blipFill rotWithShape="1">
          <a:blip r:embed="rId9">
            <a:alphaModFix/>
          </a:blip>
          <a:srcRect b="0" l="2000" r="1999" t="0"/>
          <a:stretch/>
        </p:blipFill>
        <p:spPr>
          <a:xfrm>
            <a:off x="5372100" y="3505200"/>
            <a:ext cx="3937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7"/>
          <p:cNvPicPr preferRelativeResize="0"/>
          <p:nvPr/>
        </p:nvPicPr>
        <p:blipFill rotWithShape="1">
          <a:blip r:embed="rId10">
            <a:alphaModFix/>
          </a:blip>
          <a:srcRect b="0" l="2000" r="1999" t="0"/>
          <a:stretch/>
        </p:blipFill>
        <p:spPr>
          <a:xfrm>
            <a:off x="8318500" y="3568700"/>
            <a:ext cx="3937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8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5" name="Google Shape;465;p3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38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-6350" y="245500"/>
            <a:ext cx="10388601" cy="58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38"/>
          <p:cNvPicPr preferRelativeResize="0"/>
          <p:nvPr/>
        </p:nvPicPr>
        <p:blipFill rotWithShape="1">
          <a:blip r:embed="rId5">
            <a:alphaModFix/>
          </a:blip>
          <a:srcRect b="0" l="1000" r="999" t="0"/>
          <a:stretch/>
        </p:blipFill>
        <p:spPr>
          <a:xfrm>
            <a:off x="317500" y="1231900"/>
            <a:ext cx="30099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8"/>
          <p:cNvSpPr txBox="1"/>
          <p:nvPr/>
        </p:nvSpPr>
        <p:spPr>
          <a:xfrm>
            <a:off x="355600" y="1282700"/>
            <a:ext cx="29337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Differenze fonetiche e prosodiche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8"/>
          <p:cNvPicPr preferRelativeResize="0"/>
          <p:nvPr/>
        </p:nvPicPr>
        <p:blipFill rotWithShape="1">
          <a:blip r:embed="rId6">
            <a:alphaModFix/>
          </a:blip>
          <a:srcRect b="0" l="32000" r="32000" t="0"/>
          <a:stretch/>
        </p:blipFill>
        <p:spPr>
          <a:xfrm>
            <a:off x="3517900" y="1460500"/>
            <a:ext cx="254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 rotWithShape="1">
          <a:blip r:embed="rId7">
            <a:alphaModFix/>
          </a:blip>
          <a:srcRect b="0" l="32000" r="32000" t="0"/>
          <a:stretch/>
        </p:blipFill>
        <p:spPr>
          <a:xfrm>
            <a:off x="6870700" y="1460500"/>
            <a:ext cx="25400" cy="39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8">
            <a:alphaModFix/>
          </a:blip>
          <a:srcRect b="0" l="1000" r="999" t="0"/>
          <a:stretch/>
        </p:blipFill>
        <p:spPr>
          <a:xfrm>
            <a:off x="3644900" y="1231900"/>
            <a:ext cx="30353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38"/>
          <p:cNvSpPr txBox="1"/>
          <p:nvPr/>
        </p:nvSpPr>
        <p:spPr>
          <a:xfrm>
            <a:off x="3683000" y="1282700"/>
            <a:ext cx="29591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Tempi e velocità di parlato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p38"/>
          <p:cNvPicPr preferRelativeResize="0"/>
          <p:nvPr/>
        </p:nvPicPr>
        <p:blipFill rotWithShape="1">
          <a:blip r:embed="rId9">
            <a:alphaModFix/>
          </a:blip>
          <a:srcRect b="999" l="0" r="0" t="1000"/>
          <a:stretch/>
        </p:blipFill>
        <p:spPr>
          <a:xfrm>
            <a:off x="3175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 rotWithShape="1">
          <a:blip r:embed="rId10">
            <a:alphaModFix/>
          </a:blip>
          <a:srcRect b="999" l="0" r="0" t="1000"/>
          <a:stretch/>
        </p:blipFill>
        <p:spPr>
          <a:xfrm>
            <a:off x="36576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 rotWithShape="1">
          <a:blip r:embed="rId8">
            <a:alphaModFix/>
          </a:blip>
          <a:srcRect b="0" l="1000" r="999" t="0"/>
          <a:stretch/>
        </p:blipFill>
        <p:spPr>
          <a:xfrm>
            <a:off x="7112000" y="1231900"/>
            <a:ext cx="30353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 txBox="1"/>
          <p:nvPr/>
        </p:nvSpPr>
        <p:spPr>
          <a:xfrm>
            <a:off x="7150100" y="1282700"/>
            <a:ext cx="29591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Espressioni idiomatiche e culturali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38"/>
          <p:cNvPicPr preferRelativeResize="0"/>
          <p:nvPr/>
        </p:nvPicPr>
        <p:blipFill rotWithShape="1">
          <a:blip r:embed="rId11">
            <a:alphaModFix/>
          </a:blip>
          <a:srcRect b="999" l="0" r="0" t="1000"/>
          <a:stretch/>
        </p:blipFill>
        <p:spPr>
          <a:xfrm>
            <a:off x="7124700" y="2032000"/>
            <a:ext cx="302260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38"/>
          <p:cNvSpPr txBox="1"/>
          <p:nvPr/>
        </p:nvSpPr>
        <p:spPr>
          <a:xfrm>
            <a:off x="406400" y="3797300"/>
            <a:ext cx="28321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variazioni nella struttura fonetica e prosodica tra le lingue richiedono algoritmi avanzati per adattare il ritmo e le pause, garantendo una sincronizzazione naturale e fluida.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8"/>
          <p:cNvSpPr txBox="1"/>
          <p:nvPr/>
        </p:nvSpPr>
        <p:spPr>
          <a:xfrm>
            <a:off x="3771900" y="3797300"/>
            <a:ext cx="2832100" cy="9271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regolazione della velocità di parlato è essenziale per mantenere l'allineamento tra audio e video, considerando le differenze di ritmo tra le lingue per un doppiaggio efficace.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7226300" y="3797300"/>
            <a:ext cx="28321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L'integrazione di traduzioni contestualizzate per espressioni idiomatiche è cruciale per preservare il significato originale, evitando fraintendimenti e rispettando le sfumature culturali.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Parametri specifici per lingua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39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 rotWithShape="1">
          <a:blip r:embed="rId5">
            <a:alphaModFix/>
          </a:blip>
          <a:srcRect b="0" l="36000" r="36000" t="0"/>
          <a:stretch/>
        </p:blipFill>
        <p:spPr>
          <a:xfrm>
            <a:off x="0" y="0"/>
            <a:ext cx="2997200" cy="58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263900" y="1054100"/>
            <a:ext cx="65405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263900" y="2654300"/>
            <a:ext cx="6540500" cy="14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39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263900" y="4254500"/>
            <a:ext cx="6540500" cy="1435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39"/>
          <p:cNvSpPr/>
          <p:nvPr/>
        </p:nvSpPr>
        <p:spPr>
          <a:xfrm>
            <a:off x="3263900" y="1193800"/>
            <a:ext cx="0" cy="113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/>
          <p:nvPr/>
        </p:nvSpPr>
        <p:spPr>
          <a:xfrm>
            <a:off x="3263900" y="2794000"/>
            <a:ext cx="0" cy="113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3263900" y="4394200"/>
            <a:ext cx="0" cy="113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 txBox="1"/>
          <p:nvPr/>
        </p:nvSpPr>
        <p:spPr>
          <a:xfrm>
            <a:off x="3479800" y="1270000"/>
            <a:ext cx="6032500" cy="355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Precisione temporale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9"/>
          <p:cNvSpPr txBox="1"/>
          <p:nvPr/>
        </p:nvSpPr>
        <p:spPr>
          <a:xfrm>
            <a:off x="3479800" y="2870200"/>
            <a:ext cx="6032500" cy="355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Allineamento delle pause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3479800" y="4470400"/>
            <a:ext cx="6032500" cy="355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Coerenza stilistica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3479800" y="1638300"/>
            <a:ext cx="60325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Valutazione della corrispondenza tra audio e video attraverso indici di differenza temporale.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3479800" y="3238500"/>
            <a:ext cx="60325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Misura della corrispondenza temporale delle pause tra audio originale e doppiato.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3479800" y="4838700"/>
            <a:ext cx="60325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Analisi della congruenza linguistica e stilistica tra il contenuto tradotto e l'originale.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3263900" y="114300"/>
            <a:ext cx="6540500" cy="711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Metriche di valutazione della sincronizzazione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p40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0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0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Interfaccia Utente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1" sz="3200">
              <a:solidFill>
                <a:srgbClr val="226FD4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8" name="Google Shape;518;p4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41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 txBox="1"/>
          <p:nvPr/>
        </p:nvSpPr>
        <p:spPr>
          <a:xfrm>
            <a:off x="914400" y="2667000"/>
            <a:ext cx="29210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L'interfaccia di AutoDub, costruita su Streamlit, è progettata per essere user-friendly, consentendo anche a utenti senza competenze tecniche di navigare facilmente nel processo di doppiaggio.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914400" y="1193800"/>
            <a:ext cx="6604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" y="1270000"/>
            <a:ext cx="0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0500" y="1320800"/>
            <a:ext cx="0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4400" y="1320800"/>
            <a:ext cx="0" cy="433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1"/>
          <p:cNvPicPr preferRelativeResize="0"/>
          <p:nvPr/>
        </p:nvPicPr>
        <p:blipFill rotWithShape="1">
          <a:blip r:embed="rId8">
            <a:alphaModFix/>
          </a:blip>
          <a:srcRect b="999" l="0" r="0" t="1000"/>
          <a:stretch/>
        </p:blipFill>
        <p:spPr>
          <a:xfrm>
            <a:off x="901700" y="4356100"/>
            <a:ext cx="22860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1"/>
          <p:cNvPicPr preferRelativeResize="0"/>
          <p:nvPr/>
        </p:nvPicPr>
        <p:blipFill rotWithShape="1">
          <a:blip r:embed="rId9">
            <a:alphaModFix/>
          </a:blip>
          <a:srcRect b="999" l="0" r="0" t="1000"/>
          <a:stretch/>
        </p:blipFill>
        <p:spPr>
          <a:xfrm>
            <a:off x="4203700" y="4330700"/>
            <a:ext cx="22860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1"/>
          <p:cNvPicPr preferRelativeResize="0"/>
          <p:nvPr/>
        </p:nvPicPr>
        <p:blipFill rotWithShape="1">
          <a:blip r:embed="rId10">
            <a:alphaModFix/>
          </a:blip>
          <a:srcRect b="999" l="0" r="0" t="1000"/>
          <a:stretch/>
        </p:blipFill>
        <p:spPr>
          <a:xfrm>
            <a:off x="7404100" y="4330700"/>
            <a:ext cx="2286000" cy="12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1"/>
          <p:cNvSpPr txBox="1"/>
          <p:nvPr/>
        </p:nvSpPr>
        <p:spPr>
          <a:xfrm>
            <a:off x="4140200" y="1168400"/>
            <a:ext cx="6604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1"/>
          <p:cNvSpPr txBox="1"/>
          <p:nvPr/>
        </p:nvSpPr>
        <p:spPr>
          <a:xfrm>
            <a:off x="7416800" y="1168400"/>
            <a:ext cx="660400" cy="4826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1"/>
          <p:cNvSpPr txBox="1"/>
          <p:nvPr/>
        </p:nvSpPr>
        <p:spPr>
          <a:xfrm>
            <a:off x="901700" y="1905000"/>
            <a:ext cx="29083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Interfaccia intuitiva e accessibile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1"/>
          <p:cNvSpPr txBox="1"/>
          <p:nvPr/>
        </p:nvSpPr>
        <p:spPr>
          <a:xfrm>
            <a:off x="4178300" y="2667000"/>
            <a:ext cx="29210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Grazie all'uso di widget interattivi, gli utenti possono monitorare il progresso delle operazioni di doppiaggio e traduzione, ricevendo aggiornamenti immediati sullo stato del lavoro.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1"/>
          <p:cNvSpPr txBox="1"/>
          <p:nvPr/>
        </p:nvSpPr>
        <p:spPr>
          <a:xfrm>
            <a:off x="4165600" y="1905000"/>
            <a:ext cx="2908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Feedback in tempo reale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1"/>
          <p:cNvSpPr txBox="1"/>
          <p:nvPr/>
        </p:nvSpPr>
        <p:spPr>
          <a:xfrm>
            <a:off x="7404100" y="2641600"/>
            <a:ext cx="2921000" cy="115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L'interfaccia offre opzioni di configurazione flessibili, permettendo agli utenti di adattare il processo di doppiaggio alle loro esigenze specifiche, migliorando l'efficacia del risultato finale.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1"/>
          <p:cNvSpPr txBox="1"/>
          <p:nvPr/>
        </p:nvSpPr>
        <p:spPr>
          <a:xfrm>
            <a:off x="7391400" y="1879600"/>
            <a:ext cx="29083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Personalizzazione dell'esperienza utente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1"/>
          <p:cNvSpPr txBox="1"/>
          <p:nvPr/>
        </p:nvSpPr>
        <p:spPr>
          <a:xfrm>
            <a:off x="355600" y="3302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Interfaccia Streamlit per utilizzo semplificato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4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4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200" y="1587500"/>
            <a:ext cx="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 txBox="1"/>
          <p:nvPr/>
        </p:nvSpPr>
        <p:spPr>
          <a:xfrm>
            <a:off x="5346700" y="1638300"/>
            <a:ext cx="46228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Jupyter e Google Colab offrono un ambiente interattivo per testare e modificare il codice in tempo reale, facilitando l'apprendimento e l'ottimizzazione delle funzionalità di AutoDub.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 txBox="1"/>
          <p:nvPr/>
        </p:nvSpPr>
        <p:spPr>
          <a:xfrm>
            <a:off x="4178300" y="1282700"/>
            <a:ext cx="6223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2"/>
          <p:cNvSpPr txBox="1"/>
          <p:nvPr/>
        </p:nvSpPr>
        <p:spPr>
          <a:xfrm>
            <a:off x="5511800" y="2857500"/>
            <a:ext cx="6350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2"/>
          <p:cNvSpPr txBox="1"/>
          <p:nvPr/>
        </p:nvSpPr>
        <p:spPr>
          <a:xfrm>
            <a:off x="4178300" y="4152900"/>
            <a:ext cx="635000" cy="965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208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42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479800" y="1384300"/>
            <a:ext cx="596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2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3479800" y="4279900"/>
            <a:ext cx="596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2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6299200" y="2984500"/>
            <a:ext cx="5969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2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Supporto notebook Jupyter/Google Colab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2"/>
          <p:cNvSpPr txBox="1"/>
          <p:nvPr/>
        </p:nvSpPr>
        <p:spPr>
          <a:xfrm>
            <a:off x="5346700" y="1320800"/>
            <a:ext cx="4648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Interattività e Sperimentazione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2"/>
          <p:cNvSpPr txBox="1"/>
          <p:nvPr/>
        </p:nvSpPr>
        <p:spPr>
          <a:xfrm>
            <a:off x="5359400" y="4597400"/>
            <a:ext cx="46228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funzionalità di collaborazione in tempo reale permettono a più utenti di lavorare simultaneamente, migliorando l'efficienza e la condivisione delle idee nel processo di sviluppo.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2"/>
          <p:cNvSpPr txBox="1"/>
          <p:nvPr/>
        </p:nvSpPr>
        <p:spPr>
          <a:xfrm>
            <a:off x="5346700" y="4279900"/>
            <a:ext cx="4648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Collaborazione e Condivisione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2"/>
          <p:cNvSpPr txBox="1"/>
          <p:nvPr/>
        </p:nvSpPr>
        <p:spPr>
          <a:xfrm>
            <a:off x="203200" y="3314700"/>
            <a:ext cx="4686300" cy="698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L'integrazione con Google Colab consente l'uso di GPU e TPU gratuite, rendendo accessibili risorse computazionali elevate per l'esecuzione di modelli complessi di intelligenza artificiale.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2"/>
          <p:cNvSpPr txBox="1"/>
          <p:nvPr/>
        </p:nvSpPr>
        <p:spPr>
          <a:xfrm>
            <a:off x="203200" y="2984500"/>
            <a:ext cx="4686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Accesso a Risorse Avanzate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2" name="Google Shape;562;p43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3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38275" y="-153050"/>
            <a:ext cx="10388601" cy="58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1308100" y="1676400"/>
            <a:ext cx="66548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2743200" y="1676400"/>
            <a:ext cx="5219700" cy="1079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Gli utenti possono personalizzare le impostazioni di input e output, selezionando formati video, risoluzioni e codec, per garantire compatibilità con diverse piattaforme di distribuzione.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1308100" y="3530600"/>
            <a:ext cx="66421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2743200" y="3835400"/>
            <a:ext cx="5207100" cy="812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AutoDub offre una vasta gamma di opzioni per la clonazione vocale, consentendo agli utenti di scegliere voci, accenti e parametri come pitch e velocità, per risultati più naturali.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400" y="1371600"/>
            <a:ext cx="6604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3"/>
          <p:cNvSpPr txBox="1"/>
          <p:nvPr/>
        </p:nvSpPr>
        <p:spPr>
          <a:xfrm>
            <a:off x="1295400" y="16002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01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95400" y="4330700"/>
            <a:ext cx="660400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3"/>
          <p:cNvSpPr txBox="1"/>
          <p:nvPr/>
        </p:nvSpPr>
        <p:spPr>
          <a:xfrm>
            <a:off x="1295400" y="4559300"/>
            <a:ext cx="6604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02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43"/>
          <p:cNvSpPr txBox="1"/>
          <p:nvPr/>
        </p:nvSpPr>
        <p:spPr>
          <a:xfrm>
            <a:off x="368300" y="4699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Opzioni di configurazione e personalizzazione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43"/>
          <p:cNvSpPr txBox="1"/>
          <p:nvPr/>
        </p:nvSpPr>
        <p:spPr>
          <a:xfrm>
            <a:off x="1968500" y="1247250"/>
            <a:ext cx="7162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Configurazione flessibile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43"/>
          <p:cNvSpPr txBox="1"/>
          <p:nvPr/>
        </p:nvSpPr>
        <p:spPr>
          <a:xfrm>
            <a:off x="2082800" y="3429000"/>
            <a:ext cx="693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Personalizzazione vocale avanzata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4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44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44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4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4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Caso d'Uso Pratico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4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1" sz="3200">
              <a:solidFill>
                <a:srgbClr val="226FD4"/>
              </a:solidFill>
            </a:endParaRPr>
          </a:p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226FD4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5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45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5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5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5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Sfide Tecniche e Soluzioni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5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4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46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1" cy="58546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6"/>
          <p:cNvSpPr txBox="1"/>
          <p:nvPr/>
        </p:nvSpPr>
        <p:spPr>
          <a:xfrm>
            <a:off x="355600" y="406400"/>
            <a:ext cx="95631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Gestione di accenti e dialetti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46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279400" y="14732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6"/>
          <p:cNvSpPr txBox="1"/>
          <p:nvPr/>
        </p:nvSpPr>
        <p:spPr>
          <a:xfrm>
            <a:off x="304800" y="3238500"/>
            <a:ext cx="27686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Riconoscimento Vocale Avanzato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46"/>
          <p:cNvSpPr txBox="1"/>
          <p:nvPr/>
        </p:nvSpPr>
        <p:spPr>
          <a:xfrm>
            <a:off x="304800" y="3911600"/>
            <a:ext cx="2768600" cy="1168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Sviluppare sistemi di riconoscimento vocale che integrano varianti regionali e accenti, migliorando l'accuratezza nella trascrizione e riducendo errori di interpretazione linguistica.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46"/>
          <p:cNvPicPr preferRelativeResize="0"/>
          <p:nvPr/>
        </p:nvPicPr>
        <p:blipFill rotWithShape="1">
          <a:blip r:embed="rId6">
            <a:alphaModFix/>
          </a:blip>
          <a:srcRect b="0" l="3999" r="4000" t="0"/>
          <a:stretch/>
        </p:blipFill>
        <p:spPr>
          <a:xfrm>
            <a:off x="3606800" y="36830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6"/>
          <p:cNvSpPr txBox="1"/>
          <p:nvPr/>
        </p:nvSpPr>
        <p:spPr>
          <a:xfrm>
            <a:off x="3721100" y="1473200"/>
            <a:ext cx="2768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Traduzione Contestualizzata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46"/>
          <p:cNvSpPr txBox="1"/>
          <p:nvPr/>
        </p:nvSpPr>
        <p:spPr>
          <a:xfrm>
            <a:off x="3721100" y="2159000"/>
            <a:ext cx="2768600" cy="13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Implementare moduli di traduzione che considerano le peculiarità idiomatiche e lessicali dei dialetti, garantendo una traduzione che rispetti il contesto culturale e linguistico locale.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9" name="Google Shape;609;p46"/>
          <p:cNvPicPr preferRelativeResize="0"/>
          <p:nvPr/>
        </p:nvPicPr>
        <p:blipFill rotWithShape="1">
          <a:blip r:embed="rId7">
            <a:alphaModFix/>
          </a:blip>
          <a:srcRect b="0" l="1000" r="999" t="0"/>
          <a:stretch/>
        </p:blipFill>
        <p:spPr>
          <a:xfrm>
            <a:off x="7162800" y="1473200"/>
            <a:ext cx="2882900" cy="1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46"/>
          <p:cNvSpPr txBox="1"/>
          <p:nvPr/>
        </p:nvSpPr>
        <p:spPr>
          <a:xfrm>
            <a:off x="7200900" y="3251200"/>
            <a:ext cx="2768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2F1B12"/>
                </a:solidFill>
                <a:latin typeface="Arial"/>
                <a:ea typeface="Arial"/>
                <a:cs typeface="Arial"/>
                <a:sym typeface="Arial"/>
              </a:rPr>
              <a:t>Feedback Utente e Iterazione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6"/>
          <p:cNvSpPr txBox="1"/>
          <p:nvPr/>
        </p:nvSpPr>
        <p:spPr>
          <a:xfrm>
            <a:off x="7200900" y="3937000"/>
            <a:ext cx="2768600" cy="139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Creare meccanismi di feedback per raccogliere input dagli utenti riguardo a pronunce e traduzioni, permettendo un miglioramento continuo e l'adattamento delle tecnologie di doppiaggio.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7" name="Google Shape;617;p4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7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7"/>
          <p:cNvPicPr preferRelativeResize="0"/>
          <p:nvPr/>
        </p:nvPicPr>
        <p:blipFill rotWithShape="1">
          <a:blip r:embed="rId5">
            <a:alphaModFix/>
          </a:blip>
          <a:srcRect b="0" l="33999" r="34000" t="0"/>
          <a:stretch/>
        </p:blipFill>
        <p:spPr>
          <a:xfrm>
            <a:off x="4356100" y="2616200"/>
            <a:ext cx="1701800" cy="30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7"/>
          <p:cNvSpPr txBox="1"/>
          <p:nvPr/>
        </p:nvSpPr>
        <p:spPr>
          <a:xfrm>
            <a:off x="723900" y="3175000"/>
            <a:ext cx="29591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Ottimizzare l'uso delle risorse hardware per garantire prestazioni elevate anche su dispositivi limitati.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7"/>
          <p:cNvSpPr txBox="1"/>
          <p:nvPr/>
        </p:nvSpPr>
        <p:spPr>
          <a:xfrm>
            <a:off x="2781300" y="1536700"/>
            <a:ext cx="4546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Applicare metodi di compressione per ridurre la dimensione dei modelli senza compromettere la qualità.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47"/>
          <p:cNvSpPr txBox="1"/>
          <p:nvPr/>
        </p:nvSpPr>
        <p:spPr>
          <a:xfrm>
            <a:off x="368300" y="2616200"/>
            <a:ext cx="3670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Efficienza delle Risorse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47"/>
          <p:cNvSpPr txBox="1"/>
          <p:nvPr/>
        </p:nvSpPr>
        <p:spPr>
          <a:xfrm>
            <a:off x="6731000" y="3175000"/>
            <a:ext cx="29591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Implementare funzionalità di elaborazione locale per ridurre la latenza e migliorare l'esperienza utente.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47"/>
          <p:cNvSpPr txBox="1"/>
          <p:nvPr/>
        </p:nvSpPr>
        <p:spPr>
          <a:xfrm>
            <a:off x="6362700" y="2616200"/>
            <a:ext cx="3670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Elaborazione Locale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47"/>
          <p:cNvSpPr txBox="1"/>
          <p:nvPr/>
        </p:nvSpPr>
        <p:spPr>
          <a:xfrm>
            <a:off x="1968500" y="1181100"/>
            <a:ext cx="6197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Tecniche di Compressione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7"/>
          <p:cNvSpPr txBox="1"/>
          <p:nvPr/>
        </p:nvSpPr>
        <p:spPr>
          <a:xfrm>
            <a:off x="2501900" y="190500"/>
            <a:ext cx="5346700" cy="711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Ottimizzazione per hardware limitato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4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8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8"/>
          <p:cNvPicPr preferRelativeResize="0"/>
          <p:nvPr/>
        </p:nvPicPr>
        <p:blipFill rotWithShape="1">
          <a:blip r:embed="rId5">
            <a:alphaModFix/>
          </a:blip>
          <a:srcRect b="0" l="18000" r="18000" t="0"/>
          <a:stretch/>
        </p:blipFill>
        <p:spPr>
          <a:xfrm rot="5400000">
            <a:off x="457200" y="1104900"/>
            <a:ext cx="4432300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8"/>
          <p:cNvPicPr preferRelativeResize="0"/>
          <p:nvPr/>
        </p:nvPicPr>
        <p:blipFill rotWithShape="1">
          <a:blip r:embed="rId6">
            <a:alphaModFix/>
          </a:blip>
          <a:srcRect b="0" l="18000" r="18000" t="0"/>
          <a:stretch/>
        </p:blipFill>
        <p:spPr>
          <a:xfrm rot="-5400000">
            <a:off x="5372100" y="1143000"/>
            <a:ext cx="4394200" cy="4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8"/>
          <p:cNvPicPr preferRelativeResize="0"/>
          <p:nvPr/>
        </p:nvPicPr>
        <p:blipFill rotWithShape="1">
          <a:blip r:embed="rId7">
            <a:alphaModFix/>
          </a:blip>
          <a:srcRect b="13000" l="0" r="0" t="12999"/>
          <a:stretch/>
        </p:blipFill>
        <p:spPr>
          <a:xfrm>
            <a:off x="1117600" y="283210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8"/>
          <p:cNvPicPr preferRelativeResize="0"/>
          <p:nvPr/>
        </p:nvPicPr>
        <p:blipFill rotWithShape="1">
          <a:blip r:embed="rId7">
            <a:alphaModFix/>
          </a:blip>
          <a:srcRect b="13000" l="0" r="0" t="12999"/>
          <a:stretch/>
        </p:blipFill>
        <p:spPr>
          <a:xfrm>
            <a:off x="5778500" y="285750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8"/>
          <p:cNvPicPr preferRelativeResize="0"/>
          <p:nvPr/>
        </p:nvPicPr>
        <p:blipFill rotWithShape="1">
          <a:blip r:embed="rId8">
            <a:alphaModFix/>
          </a:blip>
          <a:srcRect b="34000" l="0" r="0" t="33999"/>
          <a:stretch/>
        </p:blipFill>
        <p:spPr>
          <a:xfrm>
            <a:off x="647700" y="2146300"/>
            <a:ext cx="4013200" cy="5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8"/>
          <p:cNvSpPr txBox="1"/>
          <p:nvPr/>
        </p:nvSpPr>
        <p:spPr>
          <a:xfrm>
            <a:off x="1117600" y="2908300"/>
            <a:ext cx="30480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L'implementazione di tecnologie di intelligenza artificiale, come algoritmi di traduzione automatica, consente di accelerare i processi senza compromettere la qualità del doppiaggio finale.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48"/>
          <p:cNvSpPr txBox="1"/>
          <p:nvPr/>
        </p:nvSpPr>
        <p:spPr>
          <a:xfrm>
            <a:off x="5727700" y="2908300"/>
            <a:ext cx="31242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tkinson Hyperlegible"/>
                <a:ea typeface="Atkinson Hyperlegible"/>
                <a:cs typeface="Atkinson Hyperlegible"/>
                <a:sym typeface="Atkinson Hyperlegible"/>
              </a:rPr>
              <a:t>Integrare un sistema di feedback continuo permette di affinare le tecniche di doppiaggio, garantendo un miglioramento costante nella qualità e nella velocità di produzione dei contenuti.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48"/>
          <p:cNvSpPr txBox="1"/>
          <p:nvPr/>
        </p:nvSpPr>
        <p:spPr>
          <a:xfrm>
            <a:off x="1016000" y="2298700"/>
            <a:ext cx="3302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Strategie di ottimizzazione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8"/>
          <p:cNvSpPr txBox="1"/>
          <p:nvPr/>
        </p:nvSpPr>
        <p:spPr>
          <a:xfrm>
            <a:off x="5727700" y="2247900"/>
            <a:ext cx="3416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Importanza del feedback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48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Bilanciamento tra qualità e velocità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48"/>
          <p:cNvSpPr txBox="1"/>
          <p:nvPr/>
        </p:nvSpPr>
        <p:spPr>
          <a:xfrm>
            <a:off x="762000" y="635000"/>
            <a:ext cx="1397000" cy="1511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3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2B2B"/>
                </a:solidFill>
                <a:highlight>
                  <a:srgbClr val="000000"/>
                </a:highlight>
                <a:latin typeface="Play"/>
                <a:ea typeface="Play"/>
                <a:cs typeface="Play"/>
                <a:sym typeface="Play"/>
              </a:rPr>
              <a:t>01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3400" u="none" cap="none" strike="noStrike">
                <a:solidFill>
                  <a:srgbClr val="402B2B"/>
                </a:solidFill>
                <a:highlight>
                  <a:srgbClr val="000000"/>
                </a:highlight>
                <a:latin typeface="Play"/>
                <a:ea typeface="Play"/>
                <a:cs typeface="Play"/>
                <a:sym typeface="Play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8"/>
          <p:cNvSpPr txBox="1"/>
          <p:nvPr/>
        </p:nvSpPr>
        <p:spPr>
          <a:xfrm>
            <a:off x="5638800" y="635000"/>
            <a:ext cx="1371600" cy="1511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356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402B2B"/>
                </a:solidFill>
                <a:highlight>
                  <a:srgbClr val="000000"/>
                </a:highlight>
                <a:latin typeface="Play"/>
                <a:ea typeface="Play"/>
                <a:cs typeface="Play"/>
                <a:sym typeface="Play"/>
              </a:rPr>
              <a:t>02</a:t>
            </a:r>
            <a:r>
              <a:rPr b="0" i="0" lang="en-US" sz="1800" u="none" cap="none" strike="noStrike">
                <a:solidFill>
                  <a:srgbClr val="000000"/>
                </a:solidFill>
                <a:highlight>
                  <a:srgbClr val="000000"/>
                </a:highlight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0" i="0" lang="en-US" sz="3400" u="none" cap="none" strike="noStrike">
                <a:solidFill>
                  <a:srgbClr val="402B2B"/>
                </a:solidFill>
                <a:highlight>
                  <a:srgbClr val="000000"/>
                </a:highlight>
                <a:latin typeface="Play"/>
                <a:ea typeface="Play"/>
                <a:cs typeface="Play"/>
                <a:sym typeface="Play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9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1" name="Google Shape;651;p49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9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Roadmap e Sviluppi Futuri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p49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50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50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50"/>
          <p:cNvSpPr txBox="1"/>
          <p:nvPr/>
        </p:nvSpPr>
        <p:spPr>
          <a:xfrm>
            <a:off x="4800600" y="2108200"/>
            <a:ext cx="52832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L'implementazione di tecniche di deep learning e algoritmi di analisi audio </a:t>
            </a:r>
            <a:r>
              <a:rPr lang="en-US">
                <a:solidFill>
                  <a:srgbClr val="262626"/>
                </a:solidFill>
              </a:rPr>
              <a:t>consentirà </a:t>
            </a: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ad AutoDub di affrontare le sfide della sincronizzazione labiale, migliorando l'allineamento tra audio e video per un'esperienza visiva più coinvolgente.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4" name="Google Shape;664;p50"/>
          <p:cNvPicPr preferRelativeResize="0"/>
          <p:nvPr/>
        </p:nvPicPr>
        <p:blipFill rotWithShape="1">
          <a:blip r:embed="rId5">
            <a:alphaModFix/>
          </a:blip>
          <a:srcRect b="6999" l="0" r="0" t="7000"/>
          <a:stretch/>
        </p:blipFill>
        <p:spPr>
          <a:xfrm>
            <a:off x="4787900" y="1574800"/>
            <a:ext cx="298450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0"/>
          <p:cNvSpPr txBox="1"/>
          <p:nvPr/>
        </p:nvSpPr>
        <p:spPr>
          <a:xfrm>
            <a:off x="4826000" y="1358900"/>
            <a:ext cx="5257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Tecnologie di Sincronizzazione Avanzate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50"/>
          <p:cNvSpPr txBox="1"/>
          <p:nvPr/>
        </p:nvSpPr>
        <p:spPr>
          <a:xfrm>
            <a:off x="368300" y="469900"/>
            <a:ext cx="96012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Supporto per la sincronizzazione labiale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7" name="Google Shape;66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400" y="12446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51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3" name="Google Shape;673;p51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/>
          <p:nvPr/>
        </p:nvSpPr>
        <p:spPr>
          <a:xfrm>
            <a:off x="393700" y="2590800"/>
            <a:ext cx="3683000" cy="21463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I recenti sviluppi nella clonazione vocale, come l'uso di GAN e tecniche di apprendimento transfer, hanno migliorato l'accuratezza e la personalizzazione delle voci sintetiche, ampliando le applicazioni nel doppiaggio e nell'assistenza vocale.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51"/>
          <p:cNvSpPr txBox="1"/>
          <p:nvPr/>
        </p:nvSpPr>
        <p:spPr>
          <a:xfrm>
            <a:off x="393700" y="1841500"/>
            <a:ext cx="3683000" cy="533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Evoluzione delle tecnologie vocali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7" name="Google Shape;677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1200" y="0"/>
            <a:ext cx="5842000" cy="5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1"/>
          <p:cNvSpPr txBox="1"/>
          <p:nvPr/>
        </p:nvSpPr>
        <p:spPr>
          <a:xfrm>
            <a:off x="342900" y="787400"/>
            <a:ext cx="3721100" cy="6604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2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Miglioramenti alla clonazione vocale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/>
        </p:nvSpPr>
        <p:spPr>
          <a:xfrm>
            <a:off x="4800600" y="2108200"/>
            <a:ext cx="52832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La barriera linguistica limita l'accesso ai contenuti video, creando disuguaglianze nell'informazione e nell'educazione, e ostacolando la comunicazione interculturale, con conseguenze negative sulla comprensione e sull'inclusione globale.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6999" l="0" r="0" t="7000"/>
          <a:stretch/>
        </p:blipFill>
        <p:spPr>
          <a:xfrm>
            <a:off x="4787900" y="1574800"/>
            <a:ext cx="2984500" cy="8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4826000" y="1358900"/>
            <a:ext cx="52578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Impatto sulla fruizione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368300" y="469900"/>
            <a:ext cx="9601200" cy="762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Presentazione del problema: la barriera linguistica nei contenuti video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6">
            <a:alphaModFix/>
          </a:blip>
          <a:srcRect b="3000" l="0" r="0" t="2999"/>
          <a:stretch/>
        </p:blipFill>
        <p:spPr>
          <a:xfrm>
            <a:off x="787400" y="12446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2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52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2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52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52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53"/>
          <p:cNvPicPr preferRelativeResize="0"/>
          <p:nvPr/>
        </p:nvPicPr>
        <p:blipFill rotWithShape="1">
          <a:blip r:embed="rId3">
            <a:alphaModFix/>
          </a:blip>
          <a:srcRect b="2006" l="0" r="0" t="1996"/>
          <a:stretch/>
        </p:blipFill>
        <p:spPr>
          <a:xfrm>
            <a:off x="0" y="0"/>
            <a:ext cx="36322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3"/>
          <p:cNvSpPr txBox="1"/>
          <p:nvPr/>
        </p:nvSpPr>
        <p:spPr>
          <a:xfrm>
            <a:off x="5125600" y="779250"/>
            <a:ext cx="34251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457200" lvl="0" marL="9144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226FD4"/>
              </a:solidFill>
            </a:endParaRPr>
          </a:p>
          <a:p>
            <a:pPr indent="0" lvl="0" marL="137160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226FD4"/>
              </a:solidFill>
            </a:endParaRPr>
          </a:p>
        </p:txBody>
      </p:sp>
      <p:sp>
        <p:nvSpPr>
          <p:cNvPr id="695" name="Google Shape;695;p53"/>
          <p:cNvSpPr txBox="1"/>
          <p:nvPr/>
        </p:nvSpPr>
        <p:spPr>
          <a:xfrm>
            <a:off x="5212050" y="4330825"/>
            <a:ext cx="3632100" cy="7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6" name="Google Shape;696;p53" title="Screenshot 2025-03-12 105119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1263" y="929750"/>
            <a:ext cx="5439125" cy="34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53"/>
          <p:cNvSpPr txBox="1"/>
          <p:nvPr/>
        </p:nvSpPr>
        <p:spPr>
          <a:xfrm>
            <a:off x="4210675" y="4414300"/>
            <a:ext cx="50403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6"/>
              </a:rPr>
              <a:t>https://linktr.ee/mikegazzaruso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98" name="Google Shape;698;p53"/>
          <p:cNvSpPr txBox="1"/>
          <p:nvPr/>
        </p:nvSpPr>
        <p:spPr>
          <a:xfrm>
            <a:off x="166925" y="4855600"/>
            <a:ext cx="96624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226FD4"/>
                </a:solidFill>
                <a:latin typeface="Calibri"/>
                <a:ea typeface="Calibri"/>
                <a:cs typeface="Calibri"/>
                <a:sym typeface="Calibri"/>
              </a:rPr>
              <a:t>               Grazie per il tuo tempo :-)</a:t>
            </a:r>
            <a:endParaRPr b="1" sz="4500">
              <a:solidFill>
                <a:srgbClr val="226FD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1000" r="999" t="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999" l="0" r="0" t="1000"/>
          <a:stretch/>
        </p:blipFill>
        <p:spPr>
          <a:xfrm>
            <a:off x="901700" y="1117600"/>
            <a:ext cx="47244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 rotWithShape="1">
          <a:blip r:embed="rId6">
            <a:alphaModFix/>
          </a:blip>
          <a:srcRect b="999" l="0" r="0" t="1000"/>
          <a:stretch/>
        </p:blipFill>
        <p:spPr>
          <a:xfrm>
            <a:off x="5181600" y="1117600"/>
            <a:ext cx="47244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1333500" y="2311400"/>
            <a:ext cx="36449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AutoDub utilizza tecnologie di intelligenza artificiale per garantire traduzioni video che preservano l'emozione e l'autenticità della voce originale, migliorando l'esperienza visiva globale.</a:t>
            </a:r>
            <a:endParaRPr b="0" i="0" sz="11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6019800" y="2311400"/>
            <a:ext cx="3644900" cy="13335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Grazie alla sua capacità di tradurre in più lingue, AutoDub facilita l'accesso a contenuti video per un pubblico internazionale, promuovendo l'inclusione e la comunicazione interculturale.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355600" y="406400"/>
            <a:ext cx="9563100" cy="762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Panoramica di AutoDub: un tool per tradurre video mantenendo la voce originale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1104900" y="1447800"/>
            <a:ext cx="3390900" cy="5079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402B2B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Innovazione nella traduzione video</a:t>
            </a:r>
            <a:endParaRPr b="0" i="0" sz="1100" u="none" cap="none" strike="noStrike">
              <a:solidFill>
                <a:srgbClr val="402B2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324600" y="1447800"/>
            <a:ext cx="3390900" cy="508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Accessibilità globale dei contenuti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723900" y="3175000"/>
            <a:ext cx="29591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2781300" y="1536700"/>
            <a:ext cx="4546600" cy="431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933163" y="3175000"/>
            <a:ext cx="654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—&gt;</a:t>
            </a:r>
            <a:endParaRPr b="1" i="0" sz="3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731000" y="3175000"/>
            <a:ext cx="2959100" cy="647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6362700" y="2616200"/>
            <a:ext cx="36703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 txBox="1"/>
          <p:nvPr/>
        </p:nvSpPr>
        <p:spPr>
          <a:xfrm>
            <a:off x="1968500" y="1181100"/>
            <a:ext cx="61976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2501900" y="190500"/>
            <a:ext cx="53467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Demo rapida 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8" title="mike_ita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7650" y="1485900"/>
            <a:ext cx="2488925" cy="346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 title="download_ok.mp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54375" y="1441550"/>
            <a:ext cx="2554097" cy="3549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/>
        </p:nvSpPr>
        <p:spPr>
          <a:xfrm>
            <a:off x="901700" y="2832100"/>
            <a:ext cx="43942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Architettura del Sistema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901700" y="1981200"/>
            <a:ext cx="4394200" cy="457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26FD4"/>
                </a:solidFill>
              </a:rPr>
              <a:t>AutoDub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/>
          <p:nvPr/>
        </p:nvSpPr>
        <p:spPr>
          <a:xfrm>
            <a:off x="0" y="0"/>
            <a:ext cx="10375900" cy="5854700"/>
          </a:xfrm>
          <a:prstGeom prst="roundRect">
            <a:avLst>
              <a:gd fmla="val 3470" name="adj"/>
            </a:avLst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0"/>
          <p:cNvPicPr preferRelativeResize="0"/>
          <p:nvPr/>
        </p:nvPicPr>
        <p:blipFill rotWithShape="1">
          <a:blip r:embed="rId3">
            <a:alphaModFix/>
          </a:blip>
          <a:srcRect b="0" l="1000" r="999" t="0"/>
          <a:stretch/>
        </p:blipFill>
        <p:spPr>
          <a:xfrm>
            <a:off x="7645400" y="4279900"/>
            <a:ext cx="1943100" cy="11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999" l="0" r="0" t="1000"/>
          <a:stretch/>
        </p:blipFill>
        <p:spPr>
          <a:xfrm>
            <a:off x="0" y="0"/>
            <a:ext cx="10388600" cy="58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558800" y="2705100"/>
            <a:ext cx="2654300" cy="584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Estrazione audio efficace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3937000" y="2705100"/>
            <a:ext cx="2463800" cy="584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Trascrizione precisa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7035800" y="2692400"/>
            <a:ext cx="2806700" cy="5842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Traduzione contestualizzata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495300" y="3606800"/>
            <a:ext cx="29464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Utilizzo di software specializzati per isolare il parlato, garantendo una base solida per le fasi successive di elaborazione.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771900" y="3606800"/>
            <a:ext cx="29464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Implementazione di algoritmi avanzati per convertire l'audio in testo, assicurando alta accuratezza anche in condizioni difficili.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7035800" y="3505200"/>
            <a:ext cx="2946400" cy="1066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9749F"/>
                </a:solidFill>
                <a:latin typeface="Arial"/>
                <a:ea typeface="Arial"/>
                <a:cs typeface="Arial"/>
                <a:sym typeface="Arial"/>
              </a:rPr>
              <a:t>Applicazione di modelli di traduzione che preservano significato e contesto, affrontando sfide linguistiche complesse con efficacia.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863600" y="355600"/>
            <a:ext cx="8902700" cy="381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700" u="none" cap="none" strike="noStrike">
                <a:solidFill>
                  <a:srgbClr val="226FD4"/>
                </a:solidFill>
                <a:latin typeface="Arial"/>
                <a:ea typeface="Arial"/>
                <a:cs typeface="Arial"/>
                <a:sym typeface="Arial"/>
              </a:rPr>
              <a:t>Pipeline completa di elaborazione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2900" y="16764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9500" y="1676400"/>
            <a:ext cx="558800" cy="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28000" y="1676400"/>
            <a:ext cx="558800" cy="5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/>
        </p:nvSpPr>
        <p:spPr>
          <a:xfrm>
            <a:off x="8216900" y="1803400"/>
            <a:ext cx="381000" cy="3048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Noto Sans SC"/>
                <a:ea typeface="Noto Sans SC"/>
                <a:cs typeface="Noto Sans SC"/>
                <a:sym typeface="Noto Sans SC"/>
              </a:rPr>
              <a:t>03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1" title="AutoDub 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9125"/>
            <a:ext cx="10071101" cy="10572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76250" y="1311650"/>
            <a:ext cx="1022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226FD4"/>
                </a:solidFill>
              </a:rPr>
              <a:t>Flusso </a:t>
            </a:r>
            <a:r>
              <a:rPr b="1" lang="en-US" sz="2700">
                <a:solidFill>
                  <a:srgbClr val="226FD4"/>
                </a:solidFill>
              </a:rPr>
              <a:t>di elaborazione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